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7"/>
  </p:notesMasterIdLst>
  <p:sldIdLst>
    <p:sldId id="256" r:id="rId3"/>
    <p:sldId id="361" r:id="rId4"/>
    <p:sldId id="362" r:id="rId5"/>
    <p:sldId id="320" r:id="rId6"/>
    <p:sldId id="359" r:id="rId7"/>
    <p:sldId id="257" r:id="rId8"/>
    <p:sldId id="364" r:id="rId9"/>
    <p:sldId id="365" r:id="rId10"/>
    <p:sldId id="366" r:id="rId11"/>
    <p:sldId id="363" r:id="rId12"/>
    <p:sldId id="368" r:id="rId13"/>
    <p:sldId id="367" r:id="rId14"/>
    <p:sldId id="261" r:id="rId15"/>
    <p:sldId id="357" r:id="rId16"/>
  </p:sldIdLst>
  <p:sldSz cx="24377650" cy="13716000"/>
  <p:notesSz cx="6858000" cy="9144000"/>
  <p:embeddedFontLst>
    <p:embeddedFont>
      <p:font typeface="微软雅黑 Light" panose="020B0502040204020203" pitchFamily="34" charset="-122"/>
      <p:regular r:id="rId18"/>
    </p:embeddedFont>
    <p:embeddedFont>
      <p:font typeface="Montserrat" panose="02010600030101010101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AEA2B0-16F8-42A5-81C4-F566372FB005}" styleName="Table_0">
    <a:wholeTbl>
      <a:tcTxStyle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336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86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361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Shape 3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2" name="Shape 3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80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7835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3" name="Shape 1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50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201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6485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27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-5400000">
            <a:off x="22733267" y="767871"/>
            <a:ext cx="521206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22587451" y="7698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-5400000">
            <a:off x="22199862" y="666379"/>
            <a:ext cx="521100" cy="52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054051" y="6682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 panose="020005050000000200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19947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 rtl="0">
              <a:spcBef>
                <a:spcPts val="0"/>
              </a:spcBef>
              <a:buFont typeface="Arial" panose="020B0604020202020204"/>
              <a:buNone/>
              <a:defRPr sz="1800"/>
            </a:lvl2pPr>
            <a:lvl3pPr lvl="2" indent="0" rtl="0">
              <a:spcBef>
                <a:spcPts val="0"/>
              </a:spcBef>
              <a:buFont typeface="Arial" panose="020B0604020202020204"/>
              <a:buNone/>
              <a:defRPr sz="1800"/>
            </a:lvl3pPr>
            <a:lvl4pPr lvl="3" indent="0" rtl="0">
              <a:spcBef>
                <a:spcPts val="0"/>
              </a:spcBef>
              <a:buFont typeface="Arial" panose="020B0604020202020204"/>
              <a:buNone/>
              <a:defRPr sz="1800"/>
            </a:lvl4pPr>
            <a:lvl5pPr lvl="4" indent="0" rtl="0">
              <a:spcBef>
                <a:spcPts val="0"/>
              </a:spcBef>
              <a:buFont typeface="Arial" panose="020B0604020202020204"/>
              <a:buNone/>
              <a:defRPr sz="1800"/>
            </a:lvl5pPr>
            <a:lvl6pPr lvl="5" indent="0" rtl="0">
              <a:spcBef>
                <a:spcPts val="0"/>
              </a:spcBef>
              <a:buFont typeface="Arial" panose="020B0604020202020204"/>
              <a:buNone/>
              <a:defRPr sz="1800"/>
            </a:lvl6pPr>
            <a:lvl7pPr lvl="6" indent="0" rtl="0">
              <a:spcBef>
                <a:spcPts val="0"/>
              </a:spcBef>
              <a:buFont typeface="Arial" panose="020B0604020202020204"/>
              <a:buNone/>
              <a:defRPr sz="1800"/>
            </a:lvl7pPr>
            <a:lvl8pPr lvl="7" indent="0" rtl="0">
              <a:spcBef>
                <a:spcPts val="0"/>
              </a:spcBef>
              <a:buFont typeface="Arial" panose="020B0604020202020204"/>
              <a:buNone/>
              <a:defRPr sz="1800"/>
            </a:lvl8pPr>
            <a:lvl9pPr lvl="8" indent="0" rtl="0">
              <a:spcBef>
                <a:spcPts val="0"/>
              </a:spcBef>
              <a:buFont typeface="Arial" panose="020B0604020202020204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audio" Target="../media/media1.wav"/><Relationship Id="rId11" Type="http://schemas.openxmlformats.org/officeDocument/2006/relationships/image" Target="../media/image3.png"/><Relationship Id="rId5" Type="http://schemas.microsoft.com/office/2007/relationships/media" Target="../media/media1.wav"/><Relationship Id="rId10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38100" y="38100"/>
            <a:ext cx="24415749" cy="13716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2"/>
            </p:custDataLst>
          </p:nvPr>
        </p:nvPicPr>
        <p:blipFill rotWithShape="1">
          <a:blip r:embed="rId10"/>
          <a:srcRect t="7223" b="7222"/>
          <a:stretch>
            <a:fillRect/>
          </a:stretch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3"/>
            </p:custDataLst>
          </p:nvPr>
        </p:nvSpPr>
        <p:spPr>
          <a:xfrm>
            <a:off x="-45849" y="76200"/>
            <a:ext cx="24377649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4"/>
            </p:custDataLst>
          </p:nvPr>
        </p:nvGrpSpPr>
        <p:grpSpPr>
          <a:xfrm>
            <a:off x="7033033" y="6529930"/>
            <a:ext cx="10387780" cy="2654316"/>
            <a:chOff x="5807560" y="6529091"/>
            <a:chExt cx="12844433" cy="3282049"/>
          </a:xfrm>
        </p:grpSpPr>
        <p:sp>
          <p:nvSpPr>
            <p:cNvPr id="28" name="Shape 28"/>
            <p:cNvSpPr txBox="1"/>
            <p:nvPr/>
          </p:nvSpPr>
          <p:spPr>
            <a:xfrm>
              <a:off x="5807560" y="7071079"/>
              <a:ext cx="12844433" cy="274006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6600" b="0" i="0" u="none" strike="noStrike" cap="none" dirty="0" smtClean="0">
                  <a:solidFill>
                    <a:srgbClr val="0E0E0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Montserrat" panose="02000505000000020004"/>
                  <a:sym typeface="Montserrat" panose="02000505000000020004"/>
                </a:rPr>
                <a:t>基于</a:t>
              </a:r>
              <a:r>
                <a:rPr lang="en-US" altLang="zh-CN" sz="60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WIFI</a:t>
              </a:r>
              <a:r>
                <a:rPr lang="zh-CN" altLang="en-US" sz="6600" b="0" i="0" u="none" strike="noStrike" cap="none" dirty="0" smtClean="0">
                  <a:solidFill>
                    <a:srgbClr val="0E0E0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Montserrat" panose="02000505000000020004"/>
                  <a:sym typeface="Montserrat" panose="02000505000000020004"/>
                </a:rPr>
                <a:t>探针的商业数据</a:t>
              </a:r>
              <a:endParaRPr lang="en-US" altLang="zh-CN" sz="6600" b="0" i="0" u="none" strike="noStrike" cap="none" dirty="0" smtClean="0">
                <a:solidFill>
                  <a:srgbClr val="0E0E0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6600" b="0" i="0" u="none" strike="noStrike" cap="none" dirty="0" smtClean="0">
                  <a:solidFill>
                    <a:srgbClr val="0E0E0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Montserrat" panose="02000505000000020004"/>
                  <a:sym typeface="Montserrat" panose="02000505000000020004"/>
                </a:rPr>
                <a:t>分析系统</a:t>
              </a:r>
              <a:endParaRPr lang="en-US" sz="6600" b="0" i="0" u="none" strike="noStrike" cap="none" dirty="0">
                <a:solidFill>
                  <a:srgbClr val="0E0E0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8898653" y="6529091"/>
              <a:ext cx="6662249" cy="4186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T     H     I     S         I     S</a:t>
              </a:r>
            </a:p>
          </p:txBody>
        </p:sp>
      </p:grpSp>
      <p:pic>
        <p:nvPicPr>
          <p:cNvPr id="2" name="PA_AudioMachine - Breath and Lif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864974" y="-4137180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262" y="3804618"/>
            <a:ext cx="2675426" cy="2675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35" y="4986335"/>
            <a:ext cx="13871578" cy="67560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1" y="3528191"/>
            <a:ext cx="6147833" cy="28701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611" y="3574325"/>
            <a:ext cx="5383286" cy="28240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611" y="9123440"/>
            <a:ext cx="5675569" cy="30763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91" y="9123440"/>
            <a:ext cx="5951681" cy="2873225"/>
          </a:xfrm>
          <a:prstGeom prst="rect">
            <a:avLst/>
          </a:prstGeom>
        </p:spPr>
      </p:pic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图表展示分析结果，一目了然</a:t>
            </a:r>
            <a:endParaRPr 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929506" y="6650251"/>
            <a:ext cx="25186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zh-CN" altLang="en-US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使用指数平滑法预测数据走向</a:t>
            </a:r>
            <a:endParaRPr lang="en-US" altLang="zh-CN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9506" y="6650251"/>
            <a:ext cx="25186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zh-CN" altLang="en-US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使用指数平滑法预测数据走向</a:t>
            </a:r>
            <a:endParaRPr lang="en-US" altLang="zh-CN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9656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实时客流监控</a:t>
            </a:r>
            <a:endParaRPr 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09" y="4363981"/>
            <a:ext cx="10987401" cy="80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zh-CN" altLang="en-US" sz="28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使用指数平滑法预测数据走向</a:t>
            </a:r>
            <a:endParaRPr lang="en-US" altLang="zh-CN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09" y="4363981"/>
            <a:ext cx="11054861" cy="808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2679613" y="5013017"/>
            <a:ext cx="18877742" cy="7187350"/>
            <a:chOff x="2749952" y="3294803"/>
            <a:chExt cx="18877742" cy="7187350"/>
          </a:xfrm>
        </p:grpSpPr>
        <p:sp>
          <p:nvSpPr>
            <p:cNvPr id="103" name="Shape 103"/>
            <p:cNvSpPr txBox="1"/>
            <p:nvPr/>
          </p:nvSpPr>
          <p:spPr>
            <a:xfrm>
              <a:off x="2876952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前端界面自动更新最新的客流量，并以图标直接展示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2749952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实时客流监控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5" name="Shape 105"/>
            <p:cNvSpPr txBox="1"/>
            <p:nvPr/>
          </p:nvSpPr>
          <p:spPr>
            <a:xfrm>
              <a:off x="9725029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查看探针的运行状态和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IP</a:t>
              </a: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地址，进入探针的管理控制台设置上传路径、设置开关、升级固件、设置接口等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9623429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客户端管理工具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16674706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使用负载均衡接收数据，探针数据上传可以接受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1200+</a:t>
              </a: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并发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16573106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并发测试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2876952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使用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Spring Security</a:t>
              </a: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管理接口权限，针对不同用户可以分配不同的接口访问权限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0" name="Shape 110"/>
            <p:cNvSpPr txBox="1"/>
            <p:nvPr/>
          </p:nvSpPr>
          <p:spPr>
            <a:xfrm>
              <a:off x="2749952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权限管理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9725029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前后端分离，提供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RESTful</a:t>
              </a: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接口，形成完善的后端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API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9623429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接口开放平台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16674706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所有后台服务都有</a:t>
              </a:r>
              <a:r>
                <a:rPr lang="en-US" altLang="zh-CN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logback+slf4j</a:t>
              </a:r>
              <a:r>
                <a:rPr lang="zh-CN" altLang="en-US" sz="24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日志系统，负载均衡心跳检测关联服务器运行状态</a:t>
              </a:r>
              <a:endParaRPr lang="en-US" sz="2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16573106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健康检测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81" y="3642167"/>
            <a:ext cx="1219370" cy="1219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699" y="3645278"/>
            <a:ext cx="1219370" cy="1219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472" y="3790462"/>
            <a:ext cx="3141053" cy="1071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97" y="8689583"/>
            <a:ext cx="1219370" cy="1219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298" y="8157042"/>
            <a:ext cx="2484171" cy="24841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4985" y="8845308"/>
            <a:ext cx="1219370" cy="1219370"/>
          </a:xfrm>
          <a:prstGeom prst="rect">
            <a:avLst/>
          </a:prstGeom>
        </p:spPr>
      </p:pic>
      <p:sp>
        <p:nvSpPr>
          <p:cNvPr id="21" name="Shape 128"/>
          <p:cNvSpPr txBox="1"/>
          <p:nvPr/>
        </p:nvSpPr>
        <p:spPr>
          <a:xfrm>
            <a:off x="5321458" y="1390005"/>
            <a:ext cx="1376370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项目特色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" name="Shape 129"/>
          <p:cNvSpPr txBox="1"/>
          <p:nvPr/>
        </p:nvSpPr>
        <p:spPr>
          <a:xfrm>
            <a:off x="9023346" y="9298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 E A T U R E S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Shape 3675"/>
          <p:cNvSpPr txBox="1"/>
          <p:nvPr/>
        </p:nvSpPr>
        <p:spPr>
          <a:xfrm>
            <a:off x="4840390" y="9953348"/>
            <a:ext cx="15338709" cy="22086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</a:t>
            </a:r>
            <a:r>
              <a:rPr lang="en-US" altLang="zh-CN" sz="9600" b="1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hanks</a:t>
            </a:r>
            <a:r>
              <a:rPr lang="zh-CN" altLang="en-US" sz="9600" b="1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！</a:t>
            </a:r>
            <a:endParaRPr lang="en-US" sz="9600" b="1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495" y="1952359"/>
            <a:ext cx="3564628" cy="35646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046" y="2193020"/>
            <a:ext cx="2989262" cy="33239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75699" y="6451325"/>
            <a:ext cx="169258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开源地址：</a:t>
            </a:r>
            <a:r>
              <a:rPr lang="en-US" altLang="zh-CN" sz="60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https::://</a:t>
            </a:r>
            <a:r>
              <a:rPr lang="en-US" altLang="zh-CN" sz="60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github.com/cuiods/WIFIProbe</a:t>
            </a:r>
            <a:endParaRPr lang="en-US" altLang="zh-CN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/>
        </p:nvSpPr>
        <p:spPr>
          <a:xfrm>
            <a:off x="7444671" y="1965741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项目背景</a:t>
            </a:r>
            <a:endParaRPr lang="en-US" sz="6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9516185" y="1505604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B A C K G R O U N D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8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如何把握门店客流情况？如何检测营销效果？如何进行门店高效精细化运营？</a:t>
            </a:r>
            <a:endParaRPr lang="en-US" sz="3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624" y="4574847"/>
            <a:ext cx="9032720" cy="45782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2971" y="4425662"/>
            <a:ext cx="8651142" cy="48765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18530" y="934383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线上店铺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6567884" y="9343838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线下店铺</a:t>
            </a:r>
            <a:endParaRPr lang="zh-CN" altLang="en-US" sz="3200" b="1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43290" y="10119376"/>
            <a:ext cx="357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客流量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商品浏览数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43290" y="10765127"/>
            <a:ext cx="357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新老顾客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历史订单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43290" y="11410878"/>
            <a:ext cx="357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驻店时长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浏览时间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43290" y="1205662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……&amp;………………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850905" y="10119376"/>
            <a:ext cx="357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客流量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？？？？？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850905" y="10765127"/>
            <a:ext cx="429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新老顾客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会员卡？？？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850905" y="11410878"/>
            <a:ext cx="393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驻店时长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——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？？？？？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850905" y="1205662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……&amp;………………</a:t>
            </a:r>
            <a:endParaRPr lang="zh-CN" alt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18462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/>
        </p:nvSpPr>
        <p:spPr>
          <a:xfrm>
            <a:off x="7444671" y="1965741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WIFI</a:t>
            </a:r>
            <a:r>
              <a:rPr lang="zh-CN" altLang="en-US" sz="66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探针</a:t>
            </a:r>
            <a:endParaRPr lang="en-US" sz="6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9516185" y="1505604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 I F I    P R O B E 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8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有没有一种设备能感知客流，甚至是标识一个特定的顾客？</a:t>
            </a:r>
            <a:endParaRPr lang="en-US" sz="3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68" y="5065833"/>
            <a:ext cx="10554677" cy="64899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952016" y="5065833"/>
            <a:ext cx="1846384" cy="59963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</a:rPr>
              <a:t>WIFI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探针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045053" y="5065832"/>
            <a:ext cx="1846384" cy="59963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手机</a:t>
            </a:r>
            <a:endParaRPr lang="zh-CN" altLang="en-US" sz="2800" b="1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4798400" y="5802924"/>
            <a:ext cx="2163619" cy="175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4929210" y="5358843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BEACON</a:t>
            </a:r>
            <a:r>
              <a:rPr lang="zh-CN" altLang="en-US" sz="2400" dirty="0" smtClean="0"/>
              <a:t>帧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4929210" y="5881537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我是</a:t>
            </a:r>
            <a:r>
              <a:rPr lang="en-US" altLang="zh-CN" sz="2400" dirty="0" smtClean="0"/>
              <a:t>WIFI</a:t>
            </a:r>
            <a:r>
              <a:rPr lang="zh-CN" altLang="en-US" sz="2400" dirty="0" smtClean="0"/>
              <a:t>！</a:t>
            </a:r>
            <a:endParaRPr lang="en-US" altLang="zh-CN" sz="2400" dirty="0" smtClean="0"/>
          </a:p>
          <a:p>
            <a:r>
              <a:rPr lang="zh-CN" altLang="en-US" sz="2400" dirty="0" smtClean="0"/>
              <a:t>快来蹭网呀！</a:t>
            </a:r>
            <a:endParaRPr lang="zh-CN" altLang="en-US" sz="2400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17742877" y="5802924"/>
            <a:ext cx="230217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7997726" y="535884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PROBE</a:t>
            </a:r>
            <a:r>
              <a:rPr lang="zh-CN" altLang="en-US" sz="2400" dirty="0" smtClean="0"/>
              <a:t>帧</a:t>
            </a:r>
            <a:endParaRPr lang="zh-CN" altLang="en-US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7881434" y="5890328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哪里有</a:t>
            </a:r>
            <a:r>
              <a:rPr lang="en-US" altLang="zh-CN" sz="2400" dirty="0" smtClean="0"/>
              <a:t>WIFI</a:t>
            </a:r>
            <a:r>
              <a:rPr lang="zh-CN" altLang="en-US" sz="2400" dirty="0" smtClean="0"/>
              <a:t>？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985" y="6670034"/>
            <a:ext cx="2286000" cy="2286000"/>
          </a:xfrm>
          <a:prstGeom prst="rect">
            <a:avLst/>
          </a:prstGeom>
        </p:spPr>
      </p:pic>
      <p:cxnSp>
        <p:nvCxnSpPr>
          <p:cNvPr id="38" name="直接箭头连接符 37"/>
          <p:cNvCxnSpPr/>
          <p:nvPr/>
        </p:nvCxnSpPr>
        <p:spPr>
          <a:xfrm flipH="1">
            <a:off x="14880242" y="9592310"/>
            <a:ext cx="5083784" cy="175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5944872" y="9043242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PROBE</a:t>
            </a:r>
            <a:r>
              <a:rPr lang="zh-CN" altLang="en-US" sz="2400" dirty="0" smtClean="0"/>
              <a:t>帧</a:t>
            </a:r>
            <a:r>
              <a:rPr lang="zh-CN" altLang="en-US" sz="2400" dirty="0" smtClean="0">
                <a:solidFill>
                  <a:srgbClr val="FF0000"/>
                </a:solidFill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</a:rPr>
              <a:t>MAC</a:t>
            </a:r>
            <a:r>
              <a:rPr lang="zh-CN" altLang="en-US" sz="2400" dirty="0" smtClean="0">
                <a:solidFill>
                  <a:srgbClr val="FF0000"/>
                </a:solidFill>
              </a:rPr>
              <a:t>地址）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322111" y="9697297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是</a:t>
            </a:r>
            <a:r>
              <a:rPr lang="en-US" altLang="zh-CN" sz="2400" dirty="0" smtClean="0"/>
              <a:t>WIFI</a:t>
            </a:r>
            <a:r>
              <a:rPr lang="zh-CN" altLang="en-US" sz="2400" dirty="0" smtClean="0"/>
              <a:t>的吱一声！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14872537" y="10600520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2"/>
                </a:solidFill>
              </a:rPr>
              <a:t>（我可什么都没有说）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04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/>
          <p:nvPr/>
        </p:nvSpPr>
        <p:spPr>
          <a:xfrm>
            <a:off x="1657025" y="5043184"/>
            <a:ext cx="3724487" cy="790688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客流分析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6" name="Shape 1256"/>
          <p:cNvSpPr txBox="1"/>
          <p:nvPr/>
        </p:nvSpPr>
        <p:spPr>
          <a:xfrm>
            <a:off x="1657025" y="5859696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跳出率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深访率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驻店率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入店人数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离开人数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来往人数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停留人数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7" name="Shape 1257"/>
          <p:cNvSpPr txBox="1"/>
          <p:nvPr/>
        </p:nvSpPr>
        <p:spPr>
          <a:xfrm>
            <a:off x="5939779" y="5027999"/>
            <a:ext cx="3724487" cy="780049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活跃度分析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8" name="Shape 1258"/>
          <p:cNvSpPr txBox="1"/>
          <p:nvPr/>
        </p:nvSpPr>
        <p:spPr>
          <a:xfrm>
            <a:off x="5939779" y="5833872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睡眠活跃度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低活跃度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中活跃度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高活跃度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7" name="Shape 1267"/>
          <p:cNvSpPr txBox="1"/>
          <p:nvPr/>
        </p:nvSpPr>
        <p:spPr>
          <a:xfrm>
            <a:off x="8206871" y="1390005"/>
            <a:ext cx="7992894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统计分析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8" name="Shape 1268"/>
          <p:cNvSpPr txBox="1"/>
          <p:nvPr/>
        </p:nvSpPr>
        <p:spPr>
          <a:xfrm>
            <a:off x="9516185" y="929867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Font typeface="Arial" panose="020B0604020202020204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 T A T I S T I C     C O N T E N T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255"/>
          <p:cNvSpPr txBox="1"/>
          <p:nvPr/>
        </p:nvSpPr>
        <p:spPr>
          <a:xfrm>
            <a:off x="10222533" y="5043184"/>
            <a:ext cx="3724487" cy="790688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新老顾客统计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1256"/>
          <p:cNvSpPr txBox="1"/>
          <p:nvPr/>
        </p:nvSpPr>
        <p:spPr>
          <a:xfrm>
            <a:off x="10222533" y="5859696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新顾客数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老顾客数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" name="Shape 1257"/>
          <p:cNvSpPr txBox="1"/>
          <p:nvPr/>
        </p:nvSpPr>
        <p:spPr>
          <a:xfrm>
            <a:off x="14505287" y="5040911"/>
            <a:ext cx="3724487" cy="780049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驻店时长统计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" name="Shape 1258"/>
          <p:cNvSpPr txBox="1"/>
          <p:nvPr/>
        </p:nvSpPr>
        <p:spPr>
          <a:xfrm>
            <a:off x="14505287" y="5846784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分钟时段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小时时段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" name="Shape 1255"/>
          <p:cNvSpPr txBox="1"/>
          <p:nvPr/>
        </p:nvSpPr>
        <p:spPr>
          <a:xfrm>
            <a:off x="18788041" y="5017360"/>
            <a:ext cx="3724487" cy="790688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来访周期统计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" name="Shape 1256"/>
          <p:cNvSpPr txBox="1"/>
          <p:nvPr/>
        </p:nvSpPr>
        <p:spPr>
          <a:xfrm>
            <a:off x="18788041" y="5833872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分钟时段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小时时段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天数时段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0252" y="3581160"/>
            <a:ext cx="1618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记录用户的线下行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为轨迹，把握门店的客流情况，精准监控客流质量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，展示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客流转化情况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/>
        </p:nvSpPr>
        <p:spPr>
          <a:xfrm rot="-5400000">
            <a:off x="25419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2" name="Shape 712"/>
          <p:cNvSpPr/>
          <p:nvPr/>
        </p:nvSpPr>
        <p:spPr>
          <a:xfrm rot="-5400000">
            <a:off x="64655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3" name="Shape 713"/>
          <p:cNvSpPr/>
          <p:nvPr/>
        </p:nvSpPr>
        <p:spPr>
          <a:xfrm rot="-5400000">
            <a:off x="103891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4" name="Shape 714"/>
          <p:cNvSpPr/>
          <p:nvPr/>
        </p:nvSpPr>
        <p:spPr>
          <a:xfrm rot="-5400000">
            <a:off x="14312702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5" name="Shape 715"/>
          <p:cNvSpPr/>
          <p:nvPr/>
        </p:nvSpPr>
        <p:spPr>
          <a:xfrm rot="-5400000">
            <a:off x="18236302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7444671" y="1965741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项目设计</a:t>
            </a:r>
            <a:endParaRPr lang="en-US" sz="6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9516185" y="1505604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D E S I G N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8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如何把握门店客流情况？如何检测营销效果？如何进行门店高效精细化运营？</a:t>
            </a:r>
            <a:endParaRPr lang="en-US" sz="3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9" name="Shape 719"/>
          <p:cNvSpPr txBox="1"/>
          <p:nvPr/>
        </p:nvSpPr>
        <p:spPr>
          <a:xfrm>
            <a:off x="3347744" y="9101250"/>
            <a:ext cx="203773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ONE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2441155" y="9625487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设备感知</a:t>
            </a:r>
            <a:endParaRPr lang="en-US" altLang="zh-CN" sz="3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167000"/>
              </a:lnSpc>
              <a:buSzPct val="25000"/>
            </a:pP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利用</a:t>
            </a:r>
            <a:r>
              <a:rPr lang="en-US" altLang="zh-CN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WIFI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模块发出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的无线广播信号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进行手机设备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的感知</a:t>
            </a:r>
            <a:endParaRPr lang="en-US" sz="24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1" name="Shape 721"/>
          <p:cNvSpPr txBox="1"/>
          <p:nvPr/>
        </p:nvSpPr>
        <p:spPr>
          <a:xfrm>
            <a:off x="7274300" y="9101250"/>
            <a:ext cx="209704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TWO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6397367" y="9625487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采集</a:t>
            </a:r>
            <a:r>
              <a:rPr lang="en-US" altLang="zh-CN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MAC</a:t>
            </a: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地址</a:t>
            </a:r>
            <a:endParaRPr lang="en-US" altLang="zh-CN" sz="3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167000"/>
              </a:lnSpc>
              <a:buSzPct val="25000"/>
            </a:pP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通过手机</a:t>
            </a:r>
            <a:r>
              <a:rPr lang="en-US" altLang="zh-CN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MAC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地址采集客户的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线下行为轨迹</a:t>
            </a:r>
            <a:endParaRPr lang="en-US" sz="24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3" name="Shape 723"/>
          <p:cNvSpPr txBox="1"/>
          <p:nvPr/>
        </p:nvSpPr>
        <p:spPr>
          <a:xfrm>
            <a:off x="11050174" y="9101250"/>
            <a:ext cx="2457724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THREE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10353578" y="9625487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分析统计</a:t>
            </a:r>
            <a:endParaRPr lang="en-US" sz="3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167000"/>
              </a:lnSpc>
              <a:buSzPct val="25000"/>
            </a:pP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通过对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采集数据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的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分析统计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，可以把握门店的客流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情况</a:t>
            </a:r>
            <a:endParaRPr lang="en-US" sz="24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15104165" y="9101250"/>
            <a:ext cx="226215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FOUR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14160057" y="9625487"/>
            <a:ext cx="3956211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结果可视化</a:t>
            </a:r>
            <a:endParaRPr lang="en-US" sz="3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167000"/>
              </a:lnSpc>
              <a:buSzPct val="25000"/>
            </a:pP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展示门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店</a:t>
            </a: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的客流量、活跃度、新老顾客、驻店时长、来访周期等</a:t>
            </a:r>
            <a:r>
              <a:rPr lang="zh-CN" alt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内容</a:t>
            </a:r>
            <a:endParaRPr lang="en-US" sz="24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19155756" y="9101250"/>
            <a:ext cx="207140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FIVE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18265999" y="9625487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探针设备管理</a:t>
            </a: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监控探针设备状态，管理探针设备参数</a:t>
            </a:r>
            <a:endParaRPr lang="en-US" sz="24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733" y="5967886"/>
            <a:ext cx="1330339" cy="13303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913" y="5868253"/>
            <a:ext cx="1625397" cy="16253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553" y="5868253"/>
            <a:ext cx="1625397" cy="16253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701" y="5974160"/>
            <a:ext cx="1329608" cy="13296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757" y="5868253"/>
            <a:ext cx="1625397" cy="16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8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896112" y="6220178"/>
            <a:ext cx="4559738" cy="2121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0" i="0" u="none" strike="noStrike" cap="none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系统架构</a:t>
            </a:r>
            <a:endParaRPr lang="en-US" sz="6600" b="0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1382141" y="5741751"/>
            <a:ext cx="3880288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 Y S T E M    A R C H I T E C T U R E</a:t>
            </a:r>
            <a:endParaRPr lang="en-US" sz="1600" b="0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17" y="426856"/>
            <a:ext cx="17792756" cy="12447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安装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WIFI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探针</a:t>
            </a:r>
            <a:endParaRPr 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92" y="4363981"/>
            <a:ext cx="10738348" cy="785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7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对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WIFI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探针进行设置，设置数据上报路径</a:t>
            </a:r>
            <a:endParaRPr 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32" y="4363981"/>
            <a:ext cx="11320314" cy="82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1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项目演示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O J E C T      D E M O 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4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图表展示分析结果，一目了然</a:t>
            </a:r>
            <a:endParaRPr 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17" y="4363981"/>
            <a:ext cx="10009994" cy="73243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810" y="4363981"/>
            <a:ext cx="10009994" cy="73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6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683</Words>
  <Application>Microsoft Office PowerPoint</Application>
  <PresentationFormat>自定义</PresentationFormat>
  <Paragraphs>111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微软雅黑 Light</vt:lpstr>
      <vt:lpstr>Arial</vt:lpstr>
      <vt:lpstr>宋体</vt:lpstr>
      <vt:lpstr>Montserrat</vt:lpstr>
      <vt:lpstr>Default Theme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欧美风大气排版布局PPT模板</dc:title>
  <dc:creator>YHD</dc:creator>
  <cp:lastModifiedBy>cuiods</cp:lastModifiedBy>
  <cp:revision>193</cp:revision>
  <dcterms:created xsi:type="dcterms:W3CDTF">2017-03-12T07:55:40Z</dcterms:created>
  <dcterms:modified xsi:type="dcterms:W3CDTF">2018-11-26T03:25:21Z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